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6" r:id="rId3"/>
    <p:sldId id="258" r:id="rId4"/>
    <p:sldId id="263" r:id="rId5"/>
    <p:sldId id="264" r:id="rId6"/>
    <p:sldId id="265" r:id="rId7"/>
    <p:sldId id="266" r:id="rId8"/>
    <p:sldId id="267" r:id="rId9"/>
    <p:sldId id="259" r:id="rId10"/>
    <p:sldId id="268" r:id="rId11"/>
    <p:sldId id="269" r:id="rId12"/>
    <p:sldId id="270" r:id="rId13"/>
    <p:sldId id="271" r:id="rId14"/>
    <p:sldId id="272" r:id="rId15"/>
    <p:sldId id="260" r:id="rId16"/>
    <p:sldId id="283" r:id="rId17"/>
    <p:sldId id="284" r:id="rId18"/>
    <p:sldId id="285" r:id="rId19"/>
    <p:sldId id="286" r:id="rId20"/>
    <p:sldId id="287" r:id="rId21"/>
    <p:sldId id="261" r:id="rId22"/>
    <p:sldId id="273" r:id="rId23"/>
    <p:sldId id="277" r:id="rId24"/>
    <p:sldId id="274" r:id="rId25"/>
    <p:sldId id="275" r:id="rId26"/>
    <p:sldId id="276" r:id="rId27"/>
    <p:sldId id="279" r:id="rId28"/>
    <p:sldId id="262" r:id="rId29"/>
    <p:sldId id="281" r:id="rId30"/>
    <p:sldId id="282" r:id="rId31"/>
    <p:sldId id="288" r:id="rId3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7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5ABF-E473-4CA4-B4D9-C6F8D92D5926}" type="datetimeFigureOut">
              <a:rPr lang="sl-SI" smtClean="0"/>
              <a:t>9. 02. 2023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6CF6-5964-441D-AA20-D5A65811E3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7780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5ABF-E473-4CA4-B4D9-C6F8D92D5926}" type="datetimeFigureOut">
              <a:rPr lang="sl-SI" smtClean="0"/>
              <a:t>9. 02. 2023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6CF6-5964-441D-AA20-D5A65811E3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5381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5ABF-E473-4CA4-B4D9-C6F8D92D5926}" type="datetimeFigureOut">
              <a:rPr lang="sl-SI" smtClean="0"/>
              <a:t>9. 02. 2023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6CF6-5964-441D-AA20-D5A65811E3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884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5ABF-E473-4CA4-B4D9-C6F8D92D5926}" type="datetimeFigureOut">
              <a:rPr lang="sl-SI" smtClean="0"/>
              <a:t>9. 02. 2023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6CF6-5964-441D-AA20-D5A65811E3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371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5ABF-E473-4CA4-B4D9-C6F8D92D5926}" type="datetimeFigureOut">
              <a:rPr lang="sl-SI" smtClean="0"/>
              <a:t>9. 02. 2023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6CF6-5964-441D-AA20-D5A65811E3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7831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5ABF-E473-4CA4-B4D9-C6F8D92D5926}" type="datetimeFigureOut">
              <a:rPr lang="sl-SI" smtClean="0"/>
              <a:t>9. 02. 2023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6CF6-5964-441D-AA20-D5A65811E3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2609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5ABF-E473-4CA4-B4D9-C6F8D92D5926}" type="datetimeFigureOut">
              <a:rPr lang="sl-SI" smtClean="0"/>
              <a:t>9. 02. 2023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6CF6-5964-441D-AA20-D5A65811E3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912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5ABF-E473-4CA4-B4D9-C6F8D92D5926}" type="datetimeFigureOut">
              <a:rPr lang="sl-SI" smtClean="0"/>
              <a:t>9. 02. 2023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6CF6-5964-441D-AA20-D5A65811E3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5617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5ABF-E473-4CA4-B4D9-C6F8D92D5926}" type="datetimeFigureOut">
              <a:rPr lang="sl-SI" smtClean="0"/>
              <a:t>9. 02. 2023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6CF6-5964-441D-AA20-D5A65811E3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3387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5ABF-E473-4CA4-B4D9-C6F8D92D5926}" type="datetimeFigureOut">
              <a:rPr lang="sl-SI" smtClean="0"/>
              <a:t>9. 02. 2023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6CF6-5964-441D-AA20-D5A65811E3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221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5ABF-E473-4CA4-B4D9-C6F8D92D5926}" type="datetimeFigureOut">
              <a:rPr lang="sl-SI" smtClean="0"/>
              <a:t>9. 02. 2023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6CF6-5964-441D-AA20-D5A65811E3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215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55ABF-E473-4CA4-B4D9-C6F8D92D5926}" type="datetimeFigureOut">
              <a:rPr lang="sl-SI" smtClean="0"/>
              <a:t>9. 02. 2023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36CF6-5964-441D-AA20-D5A65811E3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253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95" y="1085059"/>
            <a:ext cx="4434074" cy="315169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48" y="740664"/>
            <a:ext cx="2697480" cy="405993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68299"/>
            <a:ext cx="12192000" cy="78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26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2952415" y="1151353"/>
            <a:ext cx="62871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B97A56"/>
                </a:solidFill>
              </a:rPr>
              <a:t>Byzantine Bridge </a:t>
            </a:r>
            <a:r>
              <a:rPr lang="en-US" sz="4800" dirty="0" err="1" smtClean="0">
                <a:solidFill>
                  <a:srgbClr val="B97A56"/>
                </a:solidFill>
              </a:rPr>
              <a:t>Kioupri</a:t>
            </a:r>
            <a:endParaRPr lang="sl-SI" sz="4800" dirty="0">
              <a:solidFill>
                <a:srgbClr val="B97A56"/>
              </a:solidFill>
            </a:endParaRPr>
          </a:p>
        </p:txBody>
      </p:sp>
      <p:pic>
        <p:nvPicPr>
          <p:cNvPr id="9" name="Θέση περιεχομένου 5">
            <a:extLst>
              <a:ext uri="{FF2B5EF4-FFF2-40B4-BE49-F238E27FC236}">
                <a16:creationId xmlns:a16="http://schemas.microsoft.com/office/drawing/2014/main" id="{D53C4607-049E-124F-A509-D833ECB4B2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2344002"/>
            <a:ext cx="5048250" cy="3886200"/>
          </a:xfrm>
        </p:spPr>
      </p:pic>
      <p:pic>
        <p:nvPicPr>
          <p:cNvPr id="10" name="Θέση περιεχομένου 7" descr="Εικόνα που περιέχει δέντρο, υπαίθριος, άτομο, ομάδα&#10;&#10;Περιγραφή που δημιουργήθηκε αυτόματα">
            <a:extLst>
              <a:ext uri="{FF2B5EF4-FFF2-40B4-BE49-F238E27FC236}">
                <a16:creationId xmlns:a16="http://schemas.microsoft.com/office/drawing/2014/main" id="{5F294CE9-CA43-EF42-AC95-2BDD415A29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344002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4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4326637" y="989002"/>
            <a:ext cx="35387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800" dirty="0">
                <a:solidFill>
                  <a:srgbClr val="B97A56"/>
                </a:solidFill>
              </a:rPr>
              <a:t>O</a:t>
            </a:r>
            <a:r>
              <a:rPr lang="en-US" sz="4800" dirty="0" err="1" smtClean="0">
                <a:solidFill>
                  <a:srgbClr val="B97A56"/>
                </a:solidFill>
              </a:rPr>
              <a:t>ld</a:t>
            </a:r>
            <a:r>
              <a:rPr lang="en-US" sz="4800" dirty="0" smtClean="0">
                <a:solidFill>
                  <a:srgbClr val="B97A56"/>
                </a:solidFill>
              </a:rPr>
              <a:t> cathedral</a:t>
            </a:r>
            <a:endParaRPr lang="sl-SI" sz="4800" dirty="0">
              <a:solidFill>
                <a:srgbClr val="B97A56"/>
              </a:solidFill>
            </a:endParaRPr>
          </a:p>
        </p:txBody>
      </p:sp>
      <p:pic>
        <p:nvPicPr>
          <p:cNvPr id="9" name="Θέση περιεχομένου 5" descr="Εικόνα που περιέχει εσωτερικό, τόπος λατρείας, βωμός, διάδρομ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117A8C4-506E-A146-40DA-F6BA5B9468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2019300"/>
            <a:ext cx="4462492" cy="4351338"/>
          </a:xfrm>
        </p:spPr>
      </p:pic>
      <p:pic>
        <p:nvPicPr>
          <p:cNvPr id="10" name="Θέση περιεχομένου 7" descr="Εικόνα που περιέχει άτομο, ομάδα, άτομα, αρκετά&#10;&#10;Περιγραφή που δημιουργήθηκε αυτόματα">
            <a:extLst>
              <a:ext uri="{FF2B5EF4-FFF2-40B4-BE49-F238E27FC236}">
                <a16:creationId xmlns:a16="http://schemas.microsoft.com/office/drawing/2014/main" id="{A45546AE-4F90-9B7B-68EB-F76E91DC0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231" y="2019300"/>
            <a:ext cx="41104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2624837" y="989002"/>
            <a:ext cx="76894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800" dirty="0" smtClean="0">
                <a:solidFill>
                  <a:srgbClr val="B97A56"/>
                </a:solidFill>
              </a:rPr>
              <a:t>T</a:t>
            </a:r>
            <a:r>
              <a:rPr lang="en-US" sz="4800" dirty="0" smtClean="0">
                <a:solidFill>
                  <a:srgbClr val="B97A56"/>
                </a:solidFill>
              </a:rPr>
              <a:t>he church of the Assumption</a:t>
            </a:r>
            <a:endParaRPr lang="sl-SI" sz="4800" dirty="0">
              <a:solidFill>
                <a:srgbClr val="B97A56"/>
              </a:solidFill>
            </a:endParaRPr>
          </a:p>
        </p:txBody>
      </p:sp>
      <p:pic>
        <p:nvPicPr>
          <p:cNvPr id="7" name="Θέση περιεχομένου 7" descr="Εικόνα που περιέχει κτίριο, ουρανός, υπαίθριος, έδαφος&#10;&#10;Περιγραφή που δημιουργήθηκε αυτόματα">
            <a:extLst>
              <a:ext uri="{FF2B5EF4-FFF2-40B4-BE49-F238E27FC236}">
                <a16:creationId xmlns:a16="http://schemas.microsoft.com/office/drawing/2014/main" id="{22DCB7F4-05E7-C406-9BFD-9458985E38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76" y="2386759"/>
            <a:ext cx="5150224" cy="3864069"/>
          </a:xfrm>
        </p:spPr>
      </p:pic>
      <p:pic>
        <p:nvPicPr>
          <p:cNvPr id="8" name="Θέση περιεχομένου 5" descr="Εικόνα που περιέχει κτίριο, υπαίθριος, ομάδα, άτομα&#10;&#10;Περιγραφή που δημιουργήθηκε αυτόματα">
            <a:extLst>
              <a:ext uri="{FF2B5EF4-FFF2-40B4-BE49-F238E27FC236}">
                <a16:creationId xmlns:a16="http://schemas.microsoft.com/office/drawing/2014/main" id="{A8237BA5-45DE-5559-C352-7827134BC1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386759"/>
            <a:ext cx="4034865" cy="386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6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4326637" y="989002"/>
            <a:ext cx="37984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B97A56"/>
                </a:solidFill>
              </a:rPr>
              <a:t>‘</a:t>
            </a:r>
            <a:r>
              <a:rPr lang="en-US" sz="4800" dirty="0" err="1" smtClean="0">
                <a:solidFill>
                  <a:srgbClr val="B97A56"/>
                </a:solidFill>
              </a:rPr>
              <a:t>Geni</a:t>
            </a:r>
            <a:r>
              <a:rPr lang="en-US" sz="4800" dirty="0" smtClean="0">
                <a:solidFill>
                  <a:srgbClr val="B97A56"/>
                </a:solidFill>
              </a:rPr>
              <a:t>’ mosque</a:t>
            </a:r>
            <a:endParaRPr lang="sl-SI" sz="4800" dirty="0">
              <a:solidFill>
                <a:srgbClr val="B97A56"/>
              </a:solidFill>
            </a:endParaRPr>
          </a:p>
        </p:txBody>
      </p:sp>
      <p:pic>
        <p:nvPicPr>
          <p:cNvPr id="7" name="Θέση περιεχομένου 5">
            <a:extLst>
              <a:ext uri="{FF2B5EF4-FFF2-40B4-BE49-F238E27FC236}">
                <a16:creationId xmlns:a16="http://schemas.microsoft.com/office/drawing/2014/main" id="{A5BB4AB0-762D-42EB-034F-F2AFB51DCA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12" y="2019299"/>
            <a:ext cx="3954275" cy="4557712"/>
          </a:xfrm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BC469DB8-4636-3E0E-C156-2A60A7893F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742" y="2019300"/>
            <a:ext cx="3644327" cy="455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5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4326637" y="989002"/>
            <a:ext cx="31395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800" dirty="0" smtClean="0">
                <a:solidFill>
                  <a:srgbClr val="B97A56"/>
                </a:solidFill>
              </a:rPr>
              <a:t>C</a:t>
            </a:r>
            <a:r>
              <a:rPr lang="en-US" sz="4800" dirty="0" smtClean="0">
                <a:solidFill>
                  <a:srgbClr val="B97A56"/>
                </a:solidFill>
              </a:rPr>
              <a:t>lock tower</a:t>
            </a:r>
            <a:endParaRPr lang="sl-SI" sz="4800" dirty="0">
              <a:solidFill>
                <a:srgbClr val="B97A56"/>
              </a:solidFill>
            </a:endParaRPr>
          </a:p>
        </p:txBody>
      </p:sp>
      <p:pic>
        <p:nvPicPr>
          <p:cNvPr id="7" name="Θέση περιεχομένου 5" descr="Εικόνα που περιέχει κτίριο, ουρανός, υπαίθριος, οικία&#10;&#10;Περιγραφή που δημιουργήθηκε αυτόματα">
            <a:extLst>
              <a:ext uri="{FF2B5EF4-FFF2-40B4-BE49-F238E27FC236}">
                <a16:creationId xmlns:a16="http://schemas.microsoft.com/office/drawing/2014/main" id="{93F6B056-62FF-807D-8328-1C50C19C0F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31" y="2019300"/>
            <a:ext cx="3644434" cy="4351338"/>
          </a:xfrm>
        </p:spPr>
      </p:pic>
      <p:pic>
        <p:nvPicPr>
          <p:cNvPr id="8" name="Θέση περιεχομένου 7" descr="Εικόνα που περιέχει κτίριο, υπαίθριος, ουρανός, τετράγωνο&#10;&#10;Περιγραφή που δημιουργήθηκε αυτόματα">
            <a:extLst>
              <a:ext uri="{FF2B5EF4-FFF2-40B4-BE49-F238E27FC236}">
                <a16:creationId xmlns:a16="http://schemas.microsoft.com/office/drawing/2014/main" id="{C22034CC-C58B-3655-B8B7-A08EEB9E6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14" y="2019300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2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5368"/>
            <a:ext cx="12192000" cy="789701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2704118" y="905069"/>
            <a:ext cx="6986977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PORTUGAL – </a:t>
            </a:r>
          </a:p>
          <a:p>
            <a:pPr algn="ctr"/>
            <a:r>
              <a:rPr lang="sl-SI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TERCEIRA</a:t>
            </a:r>
            <a:endParaRPr lang="sl-SI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403" y="3827923"/>
            <a:ext cx="2002397" cy="294359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31" y="4045908"/>
            <a:ext cx="3348799" cy="2380289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62" y="4479013"/>
            <a:ext cx="2270678" cy="1514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308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3349062" y="1142209"/>
            <a:ext cx="54938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pc="200" dirty="0">
                <a:solidFill>
                  <a:srgbClr val="B97A56"/>
                </a:solidFill>
              </a:rPr>
              <a:t>S. </a:t>
            </a:r>
            <a:r>
              <a:rPr lang="en-US" sz="4800" spc="200" dirty="0" err="1">
                <a:solidFill>
                  <a:srgbClr val="B97A56"/>
                </a:solidFill>
              </a:rPr>
              <a:t>Sebastião</a:t>
            </a:r>
            <a:r>
              <a:rPr lang="en-US" sz="4800" spc="200" dirty="0">
                <a:solidFill>
                  <a:srgbClr val="B97A56"/>
                </a:solidFill>
              </a:rPr>
              <a:t> church</a:t>
            </a:r>
            <a:endParaRPr lang="sl-SI" sz="4800" dirty="0">
              <a:solidFill>
                <a:srgbClr val="B97A56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5F7FA3-AF16-77CD-35FB-C46070226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635" y="2325714"/>
            <a:ext cx="5995465" cy="335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325A0AE-A70B-9A54-8303-E1E681BD4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295" y="3762303"/>
            <a:ext cx="42291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33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2392807" y="1021138"/>
            <a:ext cx="74063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pc="200" dirty="0">
                <a:solidFill>
                  <a:srgbClr val="B97A56"/>
                </a:solidFill>
              </a:rPr>
              <a:t>Fortress of S. </a:t>
            </a:r>
            <a:r>
              <a:rPr lang="en-US" sz="4800" spc="200" dirty="0" err="1">
                <a:solidFill>
                  <a:srgbClr val="B97A56"/>
                </a:solidFill>
              </a:rPr>
              <a:t>João</a:t>
            </a:r>
            <a:r>
              <a:rPr lang="en-US" sz="4800" spc="200" dirty="0">
                <a:solidFill>
                  <a:srgbClr val="B97A56"/>
                </a:solidFill>
              </a:rPr>
              <a:t> Batista </a:t>
            </a:r>
            <a:endParaRPr lang="sl-SI" sz="4800" dirty="0">
              <a:solidFill>
                <a:srgbClr val="B97A56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EC98371-F241-09C9-1064-6A92B142C2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84" y="2083572"/>
            <a:ext cx="5761749" cy="324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810C677-48BE-4E82-8857-542507867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743" y="3613396"/>
            <a:ext cx="5291848" cy="297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20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2952415" y="1151353"/>
            <a:ext cx="64263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pc="200" dirty="0" smtClean="0">
                <a:solidFill>
                  <a:srgbClr val="B97A56"/>
                </a:solidFill>
              </a:rPr>
              <a:t>Praia da </a:t>
            </a:r>
            <a:r>
              <a:rPr lang="en-US" sz="4800" spc="200" dirty="0" err="1" smtClean="0">
                <a:solidFill>
                  <a:srgbClr val="B97A56"/>
                </a:solidFill>
              </a:rPr>
              <a:t>Vitória</a:t>
            </a:r>
            <a:r>
              <a:rPr lang="en-US" sz="4800" spc="200" dirty="0" smtClean="0">
                <a:solidFill>
                  <a:srgbClr val="B97A56"/>
                </a:solidFill>
              </a:rPr>
              <a:t> church</a:t>
            </a:r>
            <a:endParaRPr lang="sl-SI" sz="4800" dirty="0">
              <a:solidFill>
                <a:srgbClr val="B97A56"/>
              </a:solidFill>
            </a:endParaRPr>
          </a:p>
        </p:txBody>
      </p:sp>
      <p:pic>
        <p:nvPicPr>
          <p:cNvPr id="9" name="Picture 4" descr="Igreja Matriz da Praia da Vitória - Explore Terceira">
            <a:extLst>
              <a:ext uri="{FF2B5EF4-FFF2-40B4-BE49-F238E27FC236}">
                <a16:creationId xmlns:a16="http://schemas.microsoft.com/office/drawing/2014/main" id="{7673739D-9E80-7038-8806-2AC6D9760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6" b="10715"/>
          <a:stretch/>
        </p:blipFill>
        <p:spPr bwMode="auto">
          <a:xfrm>
            <a:off x="3030123" y="2432816"/>
            <a:ext cx="6131753" cy="344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10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2952415" y="1151353"/>
            <a:ext cx="60310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pc="200" dirty="0" err="1">
                <a:solidFill>
                  <a:srgbClr val="B97A56"/>
                </a:solidFill>
              </a:rPr>
              <a:t>Ramo</a:t>
            </a:r>
            <a:r>
              <a:rPr lang="en-US" sz="4800" spc="200" dirty="0">
                <a:solidFill>
                  <a:srgbClr val="B97A56"/>
                </a:solidFill>
              </a:rPr>
              <a:t> Grande Houses</a:t>
            </a:r>
            <a:endParaRPr lang="sl-SI" sz="4800" dirty="0">
              <a:solidFill>
                <a:srgbClr val="B97A56"/>
              </a:solidFill>
            </a:endParaRPr>
          </a:p>
        </p:txBody>
      </p:sp>
      <p:pic>
        <p:nvPicPr>
          <p:cNvPr id="9" name="Imagem 2" descr="Uma imagem com relva, exterior, céu, casa&#10;&#10;Descrição gerada automaticamente">
            <a:extLst>
              <a:ext uri="{FF2B5EF4-FFF2-40B4-BE49-F238E27FC236}">
                <a16:creationId xmlns:a16="http://schemas.microsoft.com/office/drawing/2014/main" id="{2A41AF65-A87D-EADD-C91F-62A06F7D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784" b="3"/>
          <a:stretch/>
        </p:blipFill>
        <p:spPr>
          <a:xfrm>
            <a:off x="7145640" y="3178012"/>
            <a:ext cx="4635314" cy="3428990"/>
          </a:xfrm>
          <a:prstGeom prst="rect">
            <a:avLst/>
          </a:prstGeom>
        </p:spPr>
      </p:pic>
      <p:pic>
        <p:nvPicPr>
          <p:cNvPr id="10" name="Marcador de Posição de Conteúdo 3" descr="Uma imagem com céu, exterior, edifício, rua&#10;&#10;Descrição gerada automaticamente">
            <a:extLst>
              <a:ext uri="{FF2B5EF4-FFF2-40B4-BE49-F238E27FC236}">
                <a16:creationId xmlns:a16="http://schemas.microsoft.com/office/drawing/2014/main" id="{9BD08D53-BAAB-E2E5-2C73-D37E7F041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1226" b="13774"/>
          <a:stretch/>
        </p:blipFill>
        <p:spPr>
          <a:xfrm>
            <a:off x="1135854" y="2344002"/>
            <a:ext cx="5341580" cy="300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2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2275"/>
            <a:ext cx="8439150" cy="38957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496" y="2962274"/>
            <a:ext cx="8223504" cy="3895725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182574" y="1065639"/>
            <a:ext cx="118570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Exibition</a:t>
            </a:r>
            <a:r>
              <a:rPr lang="sl-SI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sl-SI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of</a:t>
            </a:r>
            <a:r>
              <a:rPr lang="sl-SI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sl-SI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our</a:t>
            </a:r>
            <a:r>
              <a:rPr lang="sl-SI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sl-SI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local</a:t>
            </a:r>
            <a:r>
              <a:rPr lang="sl-SI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sl-SI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architectural</a:t>
            </a:r>
            <a:r>
              <a:rPr lang="sl-SI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sl-SI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symbols</a:t>
            </a:r>
            <a:endParaRPr lang="sl-SI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26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1788634" y="1029506"/>
            <a:ext cx="861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pc="200" dirty="0">
                <a:solidFill>
                  <a:srgbClr val="B97A56"/>
                </a:solidFill>
              </a:rPr>
              <a:t>City Hall of </a:t>
            </a:r>
            <a:r>
              <a:rPr lang="sl-SI" sz="4800" spc="200" dirty="0" err="1">
                <a:solidFill>
                  <a:srgbClr val="B97A56"/>
                </a:solidFill>
              </a:rPr>
              <a:t>A</a:t>
            </a:r>
            <a:r>
              <a:rPr lang="en-US" sz="4800" spc="200" dirty="0" err="1" smtClean="0">
                <a:solidFill>
                  <a:srgbClr val="B97A56"/>
                </a:solidFill>
              </a:rPr>
              <a:t>ngra</a:t>
            </a:r>
            <a:r>
              <a:rPr lang="en-US" sz="4800" spc="200" dirty="0" smtClean="0">
                <a:solidFill>
                  <a:srgbClr val="B97A56"/>
                </a:solidFill>
              </a:rPr>
              <a:t> </a:t>
            </a:r>
            <a:r>
              <a:rPr lang="en-US" sz="4800" spc="200" dirty="0">
                <a:solidFill>
                  <a:srgbClr val="B97A56"/>
                </a:solidFill>
              </a:rPr>
              <a:t>do </a:t>
            </a:r>
            <a:r>
              <a:rPr lang="sl-SI" sz="4800" spc="200" dirty="0" err="1">
                <a:solidFill>
                  <a:srgbClr val="B97A56"/>
                </a:solidFill>
              </a:rPr>
              <a:t>H</a:t>
            </a:r>
            <a:r>
              <a:rPr lang="en-US" sz="4800" spc="200" dirty="0" err="1" smtClean="0">
                <a:solidFill>
                  <a:srgbClr val="B97A56"/>
                </a:solidFill>
              </a:rPr>
              <a:t>eroísmo</a:t>
            </a:r>
            <a:endParaRPr lang="sl-SI" sz="4800" dirty="0">
              <a:solidFill>
                <a:srgbClr val="B97A56"/>
              </a:solidFill>
            </a:endParaRPr>
          </a:p>
        </p:txBody>
      </p:sp>
      <p:pic>
        <p:nvPicPr>
          <p:cNvPr id="11" name="Marcador de Posição de Conteúdo 14">
            <a:extLst>
              <a:ext uri="{FF2B5EF4-FFF2-40B4-BE49-F238E27FC236}">
                <a16:creationId xmlns:a16="http://schemas.microsoft.com/office/drawing/2014/main" id="{B6A49FB5-F052-A360-3B4F-675C9CA20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25759" y="2427503"/>
            <a:ext cx="5074930" cy="3806197"/>
          </a:xfrm>
          <a:prstGeom prst="rect">
            <a:avLst/>
          </a:prstGeom>
        </p:spPr>
      </p:pic>
      <p:pic>
        <p:nvPicPr>
          <p:cNvPr id="12" name="Imagem 15">
            <a:extLst>
              <a:ext uri="{FF2B5EF4-FFF2-40B4-BE49-F238E27FC236}">
                <a16:creationId xmlns:a16="http://schemas.microsoft.com/office/drawing/2014/main" id="{7C2D8521-3219-CBAC-18CA-CE7E96B2B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17" y="2291232"/>
            <a:ext cx="5436230" cy="407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5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5368"/>
            <a:ext cx="12192000" cy="789701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352121" y="1002205"/>
            <a:ext cx="11487760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7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SLOVENIA – </a:t>
            </a:r>
          </a:p>
          <a:p>
            <a:pPr algn="ctr"/>
            <a:r>
              <a:rPr lang="sl-SI" sz="7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RAČE – MARIBOR - LJUBLJANA</a:t>
            </a:r>
            <a:endParaRPr lang="sl-SI" sz="7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403" y="3210404"/>
            <a:ext cx="2393072" cy="35179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82" y="3779211"/>
            <a:ext cx="3348799" cy="238028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62" y="4212313"/>
            <a:ext cx="3028950" cy="1514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04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406400" y="789701"/>
            <a:ext cx="11452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sz="4800" b="0" i="0" dirty="0" err="1" smtClean="0">
                <a:solidFill>
                  <a:srgbClr val="B97A56"/>
                </a:solidFill>
                <a:effectLst/>
              </a:rPr>
              <a:t>The</a:t>
            </a:r>
            <a:r>
              <a:rPr lang="sl-SI" sz="4800" b="0" i="0" dirty="0" smtClean="0">
                <a:solidFill>
                  <a:srgbClr val="B97A56"/>
                </a:solidFill>
                <a:effectLst/>
              </a:rPr>
              <a:t> </a:t>
            </a:r>
            <a:r>
              <a:rPr lang="sl-SI" sz="4800" b="0" i="0" dirty="0" err="1" smtClean="0">
                <a:solidFill>
                  <a:srgbClr val="B97A56"/>
                </a:solidFill>
                <a:effectLst/>
              </a:rPr>
              <a:t>castle</a:t>
            </a:r>
            <a:r>
              <a:rPr lang="sl-SI" sz="4800" b="0" i="0" dirty="0" smtClean="0">
                <a:solidFill>
                  <a:srgbClr val="B97A56"/>
                </a:solidFill>
                <a:effectLst/>
              </a:rPr>
              <a:t> Rače</a:t>
            </a:r>
            <a:endParaRPr lang="sl-SI" sz="4800" dirty="0">
              <a:solidFill>
                <a:srgbClr val="B97A56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6667500" y="2818456"/>
            <a:ext cx="5191717" cy="3323987"/>
          </a:xfrm>
          <a:prstGeom prst="rect">
            <a:avLst/>
          </a:prstGeom>
          <a:solidFill>
            <a:srgbClr val="B97A56"/>
          </a:solidFill>
        </p:spPr>
        <p:txBody>
          <a:bodyPr wrap="square" rtlCol="0">
            <a:spAutoFit/>
          </a:bodyPr>
          <a:lstStyle/>
          <a:p>
            <a:r>
              <a:rPr lang="sl-SI" sz="3000" dirty="0" err="1" smtClean="0">
                <a:solidFill>
                  <a:schemeClr val="bg1"/>
                </a:solidFill>
              </a:rPr>
              <a:t>The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castle</a:t>
            </a:r>
            <a:r>
              <a:rPr lang="sl-SI" sz="3000" dirty="0" smtClean="0">
                <a:solidFill>
                  <a:schemeClr val="bg1"/>
                </a:solidFill>
              </a:rPr>
              <a:t> Rače is </a:t>
            </a:r>
            <a:r>
              <a:rPr lang="en-US" sz="3000" dirty="0" smtClean="0">
                <a:solidFill>
                  <a:schemeClr val="bg1"/>
                </a:solidFill>
              </a:rPr>
              <a:t>a </a:t>
            </a:r>
            <a:r>
              <a:rPr lang="en-US" sz="3000" dirty="0">
                <a:solidFill>
                  <a:schemeClr val="bg1"/>
                </a:solidFill>
              </a:rPr>
              <a:t>very beautiful castle with two round towers. </a:t>
            </a:r>
            <a:r>
              <a:rPr lang="en-US" sz="3000" dirty="0" smtClean="0">
                <a:solidFill>
                  <a:schemeClr val="bg1"/>
                </a:solidFill>
              </a:rPr>
              <a:t>I</a:t>
            </a:r>
            <a:r>
              <a:rPr lang="sl-SI" sz="3000" dirty="0" smtClean="0">
                <a:solidFill>
                  <a:schemeClr val="bg1"/>
                </a:solidFill>
              </a:rPr>
              <a:t>t</a:t>
            </a:r>
            <a:r>
              <a:rPr lang="en-US" sz="3000" dirty="0" smtClean="0">
                <a:solidFill>
                  <a:schemeClr val="bg1"/>
                </a:solidFill>
              </a:rPr>
              <a:t>s </a:t>
            </a:r>
            <a:r>
              <a:rPr lang="en-US" sz="3000" dirty="0">
                <a:solidFill>
                  <a:schemeClr val="bg1"/>
                </a:solidFill>
              </a:rPr>
              <a:t>creation dates back to the first half of the 16th century. It is especially interesting because it has the shape of a key.</a:t>
            </a:r>
            <a:endParaRPr lang="en-EE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3693410"/>
            <a:ext cx="5549734" cy="299086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866286"/>
            <a:ext cx="5549734" cy="262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597949" y="1363652"/>
            <a:ext cx="5409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4800" dirty="0" err="1" smtClean="0">
                <a:solidFill>
                  <a:srgbClr val="B97A56"/>
                </a:solidFill>
              </a:rPr>
              <a:t>The</a:t>
            </a:r>
            <a:r>
              <a:rPr lang="sl-SI" sz="4800" dirty="0" smtClean="0">
                <a:solidFill>
                  <a:srgbClr val="B97A56"/>
                </a:solidFill>
              </a:rPr>
              <a:t> </a:t>
            </a:r>
            <a:r>
              <a:rPr lang="sl-SI" sz="4800" dirty="0" err="1" smtClean="0">
                <a:solidFill>
                  <a:srgbClr val="B97A56"/>
                </a:solidFill>
              </a:rPr>
              <a:t>church</a:t>
            </a:r>
            <a:r>
              <a:rPr lang="sl-SI" sz="4800" dirty="0" smtClean="0">
                <a:solidFill>
                  <a:srgbClr val="B97A56"/>
                </a:solidFill>
              </a:rPr>
              <a:t> in Rače</a:t>
            </a:r>
            <a:endParaRPr lang="sl-SI" sz="4800" dirty="0">
              <a:solidFill>
                <a:srgbClr val="B97A56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597949" y="2768600"/>
            <a:ext cx="5434551" cy="2862322"/>
          </a:xfrm>
          <a:prstGeom prst="rect">
            <a:avLst/>
          </a:prstGeom>
          <a:solidFill>
            <a:srgbClr val="B97A56"/>
          </a:solidFill>
        </p:spPr>
        <p:txBody>
          <a:bodyPr wrap="square" rtlCol="0">
            <a:spAutoFit/>
          </a:bodyPr>
          <a:lstStyle/>
          <a:p>
            <a:r>
              <a:rPr lang="en-GB" sz="3000" dirty="0" smtClean="0">
                <a:solidFill>
                  <a:schemeClr val="bg1"/>
                </a:solidFill>
              </a:rPr>
              <a:t>The </a:t>
            </a:r>
            <a:r>
              <a:rPr lang="sl-SI" sz="3000" dirty="0" err="1" smtClean="0">
                <a:solidFill>
                  <a:schemeClr val="bg1"/>
                </a:solidFill>
              </a:rPr>
              <a:t>church</a:t>
            </a:r>
            <a:r>
              <a:rPr lang="sl-SI" sz="3000" dirty="0" smtClean="0">
                <a:solidFill>
                  <a:schemeClr val="bg1"/>
                </a:solidFill>
              </a:rPr>
              <a:t> is </a:t>
            </a:r>
            <a:r>
              <a:rPr lang="sl-SI" sz="3000" dirty="0" err="1" smtClean="0">
                <a:solidFill>
                  <a:schemeClr val="bg1"/>
                </a:solidFill>
              </a:rPr>
              <a:t>relatively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young</a:t>
            </a:r>
            <a:r>
              <a:rPr lang="sl-SI" sz="3000" dirty="0" smtClean="0">
                <a:solidFill>
                  <a:schemeClr val="bg1"/>
                </a:solidFill>
              </a:rPr>
              <a:t>, as </a:t>
            </a:r>
            <a:r>
              <a:rPr lang="sl-SI" sz="3000" dirty="0" err="1" smtClean="0">
                <a:solidFill>
                  <a:schemeClr val="bg1"/>
                </a:solidFill>
              </a:rPr>
              <a:t>the</a:t>
            </a:r>
            <a:r>
              <a:rPr lang="sl-SI" sz="3000" dirty="0" smtClean="0">
                <a:solidFill>
                  <a:schemeClr val="bg1"/>
                </a:solidFill>
              </a:rPr>
              <a:t> original </a:t>
            </a:r>
            <a:r>
              <a:rPr lang="sl-SI" sz="3000" dirty="0" err="1" smtClean="0">
                <a:solidFill>
                  <a:schemeClr val="bg1"/>
                </a:solidFill>
              </a:rPr>
              <a:t>building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was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built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only</a:t>
            </a:r>
            <a:r>
              <a:rPr lang="sl-SI" sz="3000" dirty="0" smtClean="0">
                <a:solidFill>
                  <a:schemeClr val="bg1"/>
                </a:solidFill>
              </a:rPr>
              <a:t> in 1967. </a:t>
            </a:r>
            <a:r>
              <a:rPr lang="sl-SI" sz="3000" dirty="0" err="1" smtClean="0">
                <a:solidFill>
                  <a:schemeClr val="bg1"/>
                </a:solidFill>
              </a:rPr>
              <a:t>Later</a:t>
            </a:r>
            <a:r>
              <a:rPr lang="sl-SI" sz="3000" dirty="0" smtClean="0">
                <a:solidFill>
                  <a:schemeClr val="bg1"/>
                </a:solidFill>
              </a:rPr>
              <a:t> it </a:t>
            </a:r>
            <a:r>
              <a:rPr lang="sl-SI" sz="3000" dirty="0" err="1" smtClean="0">
                <a:solidFill>
                  <a:schemeClr val="bg1"/>
                </a:solidFill>
              </a:rPr>
              <a:t>was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extended</a:t>
            </a:r>
            <a:r>
              <a:rPr lang="sl-SI" sz="3000" dirty="0" smtClean="0">
                <a:solidFill>
                  <a:schemeClr val="bg1"/>
                </a:solidFill>
              </a:rPr>
              <a:t>. </a:t>
            </a:r>
            <a:r>
              <a:rPr lang="sl-SI" sz="3000" dirty="0" err="1" smtClean="0">
                <a:solidFill>
                  <a:schemeClr val="bg1"/>
                </a:solidFill>
              </a:rPr>
              <a:t>The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church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has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beautifull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colored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stained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glass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windows</a:t>
            </a:r>
            <a:r>
              <a:rPr lang="sl-SI" sz="3000" dirty="0" smtClean="0">
                <a:solidFill>
                  <a:schemeClr val="bg1"/>
                </a:solidFill>
              </a:rPr>
              <a:t>.</a:t>
            </a:r>
            <a:endParaRPr lang="en-EE" sz="3000" dirty="0">
              <a:solidFill>
                <a:schemeClr val="bg1"/>
              </a:solidFill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00" y="1120434"/>
            <a:ext cx="5016500" cy="237388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80200" y="3864296"/>
            <a:ext cx="5016500" cy="246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8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7239000" y="789701"/>
            <a:ext cx="46202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sz="4000" b="0" i="0" dirty="0" err="1" smtClean="0">
                <a:solidFill>
                  <a:srgbClr val="B97A56"/>
                </a:solidFill>
                <a:effectLst/>
              </a:rPr>
              <a:t>Plague</a:t>
            </a:r>
            <a:r>
              <a:rPr lang="sl-SI" sz="4000" b="0" i="0" dirty="0" smtClean="0">
                <a:solidFill>
                  <a:srgbClr val="B97A56"/>
                </a:solidFill>
                <a:effectLst/>
              </a:rPr>
              <a:t> </a:t>
            </a:r>
            <a:r>
              <a:rPr lang="sl-SI" sz="4000" b="0" i="0" dirty="0" err="1" smtClean="0">
                <a:solidFill>
                  <a:srgbClr val="B97A56"/>
                </a:solidFill>
                <a:effectLst/>
              </a:rPr>
              <a:t>Column</a:t>
            </a:r>
            <a:r>
              <a:rPr lang="sl-SI" sz="4000" b="0" i="0" dirty="0" smtClean="0">
                <a:solidFill>
                  <a:srgbClr val="B97A56"/>
                </a:solidFill>
                <a:effectLst/>
              </a:rPr>
              <a:t> in </a:t>
            </a:r>
          </a:p>
          <a:p>
            <a:pPr algn="r"/>
            <a:r>
              <a:rPr lang="sl-SI" sz="4000" dirty="0" err="1">
                <a:solidFill>
                  <a:srgbClr val="B97A56"/>
                </a:solidFill>
              </a:rPr>
              <a:t>n</a:t>
            </a:r>
            <a:r>
              <a:rPr lang="sl-SI" sz="4000" b="0" i="0" dirty="0" err="1" smtClean="0">
                <a:solidFill>
                  <a:srgbClr val="B97A56"/>
                </a:solidFill>
                <a:effectLst/>
              </a:rPr>
              <a:t>earest</a:t>
            </a:r>
            <a:r>
              <a:rPr lang="sl-SI" sz="4000" b="0" i="0" dirty="0" smtClean="0">
                <a:solidFill>
                  <a:srgbClr val="B97A56"/>
                </a:solidFill>
                <a:effectLst/>
              </a:rPr>
              <a:t> </a:t>
            </a:r>
            <a:r>
              <a:rPr lang="sl-SI" sz="4000" b="0" i="0" dirty="0" err="1" smtClean="0">
                <a:solidFill>
                  <a:srgbClr val="B97A56"/>
                </a:solidFill>
                <a:effectLst/>
              </a:rPr>
              <a:t>town</a:t>
            </a:r>
            <a:r>
              <a:rPr lang="sl-SI" sz="4000" b="0" i="0" dirty="0" smtClean="0">
                <a:solidFill>
                  <a:srgbClr val="B97A56"/>
                </a:solidFill>
                <a:effectLst/>
              </a:rPr>
              <a:t> Maribor</a:t>
            </a:r>
            <a:endParaRPr lang="sl-SI" sz="4000" dirty="0">
              <a:solidFill>
                <a:srgbClr val="B97A56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7239000" y="2830035"/>
            <a:ext cx="4620217" cy="3785652"/>
          </a:xfrm>
          <a:prstGeom prst="rect">
            <a:avLst/>
          </a:prstGeom>
          <a:solidFill>
            <a:srgbClr val="B97A56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The </a:t>
            </a:r>
            <a:r>
              <a:rPr lang="en-US" sz="3000" dirty="0">
                <a:solidFill>
                  <a:schemeClr val="bg1"/>
                </a:solidFill>
              </a:rPr>
              <a:t>plague broke out in Maribor for the first time in the 17th </a:t>
            </a:r>
            <a:r>
              <a:rPr lang="en-US" sz="3000" dirty="0" smtClean="0">
                <a:solidFill>
                  <a:schemeClr val="bg1"/>
                </a:solidFill>
              </a:rPr>
              <a:t>century</a:t>
            </a:r>
            <a:r>
              <a:rPr lang="sl-SI" sz="3000" dirty="0" smtClean="0">
                <a:solidFill>
                  <a:schemeClr val="bg1"/>
                </a:solidFill>
              </a:rPr>
              <a:t>. </a:t>
            </a:r>
            <a:r>
              <a:rPr lang="sl-SI" sz="3000" dirty="0" err="1" smtClean="0">
                <a:solidFill>
                  <a:schemeClr val="bg1"/>
                </a:solidFill>
              </a:rPr>
              <a:t>Around</a:t>
            </a:r>
            <a:r>
              <a:rPr lang="sl-SI" sz="3000" dirty="0" smtClean="0">
                <a:solidFill>
                  <a:schemeClr val="bg1"/>
                </a:solidFill>
              </a:rPr>
              <a:t> a </a:t>
            </a:r>
            <a:r>
              <a:rPr lang="sl-SI" sz="3000" dirty="0" err="1" smtClean="0">
                <a:solidFill>
                  <a:schemeClr val="bg1"/>
                </a:solidFill>
              </a:rPr>
              <a:t>third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of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the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infabitants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died</a:t>
            </a:r>
            <a:r>
              <a:rPr lang="sl-SI" sz="3000" dirty="0" smtClean="0">
                <a:solidFill>
                  <a:schemeClr val="bg1"/>
                </a:solidFill>
              </a:rPr>
              <a:t>. </a:t>
            </a:r>
          </a:p>
          <a:p>
            <a:endParaRPr lang="sl-SI" sz="3000" dirty="0" smtClean="0">
              <a:solidFill>
                <a:schemeClr val="bg1"/>
              </a:solidFill>
            </a:endParaRPr>
          </a:p>
          <a:p>
            <a:r>
              <a:rPr lang="en-US" sz="3000" dirty="0" smtClean="0">
                <a:solidFill>
                  <a:schemeClr val="bg1"/>
                </a:solidFill>
              </a:rPr>
              <a:t>The </a:t>
            </a:r>
            <a:r>
              <a:rPr lang="en-US" sz="3000" dirty="0">
                <a:solidFill>
                  <a:schemeClr val="bg1"/>
                </a:solidFill>
              </a:rPr>
              <a:t>Plague </a:t>
            </a:r>
            <a:r>
              <a:rPr lang="sl-SI" sz="3000" dirty="0" err="1" smtClean="0">
                <a:solidFill>
                  <a:schemeClr val="bg1"/>
                </a:solidFill>
              </a:rPr>
              <a:t>Column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</a:rPr>
              <a:t>was erected in 1681, when this terrible disease was over.</a:t>
            </a:r>
            <a:endParaRPr lang="en-EE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497587"/>
            <a:ext cx="6824133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8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7594601" y="1337126"/>
            <a:ext cx="4159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sz="4000" dirty="0" err="1" smtClean="0">
                <a:solidFill>
                  <a:srgbClr val="B97A56"/>
                </a:solidFill>
              </a:rPr>
              <a:t>The</a:t>
            </a:r>
            <a:r>
              <a:rPr lang="sl-SI" sz="4000" dirty="0" smtClean="0">
                <a:solidFill>
                  <a:srgbClr val="B97A56"/>
                </a:solidFill>
              </a:rPr>
              <a:t> Maribor </a:t>
            </a:r>
            <a:r>
              <a:rPr lang="sl-SI" sz="4000" dirty="0" err="1" smtClean="0">
                <a:solidFill>
                  <a:srgbClr val="B97A56"/>
                </a:solidFill>
              </a:rPr>
              <a:t>Castle</a:t>
            </a:r>
            <a:endParaRPr lang="sl-SI" sz="4000" dirty="0">
              <a:solidFill>
                <a:srgbClr val="B97A56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6477000" y="2678648"/>
            <a:ext cx="5277327" cy="3785652"/>
          </a:xfrm>
          <a:prstGeom prst="rect">
            <a:avLst/>
          </a:prstGeom>
          <a:solidFill>
            <a:srgbClr val="B97A56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The </a:t>
            </a:r>
            <a:r>
              <a:rPr lang="en-US" sz="3000" dirty="0" smtClean="0">
                <a:solidFill>
                  <a:schemeClr val="bg1"/>
                </a:solidFill>
              </a:rPr>
              <a:t>castle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>
                <a:solidFill>
                  <a:schemeClr val="bg1"/>
                </a:solidFill>
              </a:rPr>
              <a:t>h</a:t>
            </a:r>
            <a:r>
              <a:rPr lang="en-US" sz="3000" dirty="0" smtClean="0">
                <a:solidFill>
                  <a:schemeClr val="bg1"/>
                </a:solidFill>
              </a:rPr>
              <a:t>as </a:t>
            </a:r>
            <a:r>
              <a:rPr lang="en-US" sz="3000" dirty="0">
                <a:solidFill>
                  <a:schemeClr val="bg1"/>
                </a:solidFill>
              </a:rPr>
              <a:t>been built by Emperor </a:t>
            </a:r>
            <a:r>
              <a:rPr lang="en-US" sz="3000" dirty="0" err="1">
                <a:solidFill>
                  <a:schemeClr val="bg1"/>
                </a:solidFill>
              </a:rPr>
              <a:t>Friderik</a:t>
            </a:r>
            <a:r>
              <a:rPr lang="en-US" sz="3000" dirty="0">
                <a:solidFill>
                  <a:schemeClr val="bg1"/>
                </a:solidFill>
              </a:rPr>
              <a:t> III between the years 1478 and </a:t>
            </a:r>
            <a:r>
              <a:rPr lang="en-US" sz="3000" dirty="0" smtClean="0">
                <a:solidFill>
                  <a:schemeClr val="bg1"/>
                </a:solidFill>
              </a:rPr>
              <a:t>1483</a:t>
            </a:r>
            <a:r>
              <a:rPr lang="sl-SI" sz="3000" dirty="0" smtClean="0">
                <a:solidFill>
                  <a:schemeClr val="bg1"/>
                </a:solidFill>
              </a:rPr>
              <a:t>. </a:t>
            </a:r>
          </a:p>
          <a:p>
            <a:endParaRPr lang="sl-SI" sz="3000" dirty="0">
              <a:solidFill>
                <a:schemeClr val="bg1"/>
              </a:solidFill>
            </a:endParaRPr>
          </a:p>
          <a:p>
            <a:r>
              <a:rPr lang="sl-SI" sz="3000" dirty="0" smtClean="0">
                <a:solidFill>
                  <a:schemeClr val="bg1"/>
                </a:solidFill>
              </a:rPr>
              <a:t>At </a:t>
            </a:r>
            <a:r>
              <a:rPr lang="sl-SI" sz="3000" dirty="0" err="1" smtClean="0">
                <a:solidFill>
                  <a:schemeClr val="bg1"/>
                </a:solidFill>
              </a:rPr>
              <a:t>first</a:t>
            </a:r>
            <a:r>
              <a:rPr lang="sl-SI" sz="3000" dirty="0" smtClean="0">
                <a:solidFill>
                  <a:schemeClr val="bg1"/>
                </a:solidFill>
              </a:rPr>
              <a:t> it </a:t>
            </a:r>
            <a:r>
              <a:rPr lang="sl-SI" sz="3000" dirty="0" err="1" smtClean="0">
                <a:solidFill>
                  <a:schemeClr val="bg1"/>
                </a:solidFill>
              </a:rPr>
              <a:t>was</a:t>
            </a:r>
            <a:r>
              <a:rPr lang="sl-SI" sz="3000" dirty="0" smtClean="0">
                <a:solidFill>
                  <a:schemeClr val="bg1"/>
                </a:solidFill>
              </a:rPr>
              <a:t> a part </a:t>
            </a:r>
            <a:r>
              <a:rPr lang="sl-SI" sz="3000" dirty="0" err="1" smtClean="0">
                <a:solidFill>
                  <a:schemeClr val="bg1"/>
                </a:solidFill>
              </a:rPr>
              <a:t>of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the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defensive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walls</a:t>
            </a:r>
            <a:r>
              <a:rPr lang="sl-SI" sz="3000" dirty="0" smtClean="0">
                <a:solidFill>
                  <a:schemeClr val="bg1"/>
                </a:solidFill>
              </a:rPr>
              <a:t>, </a:t>
            </a:r>
            <a:r>
              <a:rPr lang="sl-SI" sz="3000" dirty="0" err="1" smtClean="0">
                <a:solidFill>
                  <a:schemeClr val="bg1"/>
                </a:solidFill>
              </a:rPr>
              <a:t>but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later</a:t>
            </a:r>
            <a:r>
              <a:rPr lang="sl-SI" sz="3000" dirty="0" smtClean="0">
                <a:solidFill>
                  <a:schemeClr val="bg1"/>
                </a:solidFill>
              </a:rPr>
              <a:t> it </a:t>
            </a:r>
            <a:r>
              <a:rPr lang="sl-SI" sz="3000" dirty="0" err="1" smtClean="0">
                <a:solidFill>
                  <a:schemeClr val="bg1"/>
                </a:solidFill>
              </a:rPr>
              <a:t>became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an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important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residence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for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feudal</a:t>
            </a:r>
            <a:r>
              <a:rPr lang="sl-SI" sz="3000" dirty="0" smtClean="0">
                <a:solidFill>
                  <a:schemeClr val="bg1"/>
                </a:solidFill>
              </a:rPr>
              <a:t> </a:t>
            </a:r>
            <a:r>
              <a:rPr lang="sl-SI" sz="3000" dirty="0" err="1" smtClean="0">
                <a:solidFill>
                  <a:schemeClr val="bg1"/>
                </a:solidFill>
              </a:rPr>
              <a:t>lords</a:t>
            </a:r>
            <a:r>
              <a:rPr lang="sl-SI" sz="3000" dirty="0" smtClean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71" y="4008209"/>
            <a:ext cx="5182081" cy="245609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72" y="1173405"/>
            <a:ext cx="5171552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646057" y="844678"/>
            <a:ext cx="493925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4400" dirty="0" err="1" smtClean="0">
                <a:solidFill>
                  <a:srgbClr val="B97A56"/>
                </a:solidFill>
              </a:rPr>
              <a:t>The</a:t>
            </a:r>
            <a:r>
              <a:rPr lang="sl-SI" sz="4400" dirty="0" smtClean="0">
                <a:solidFill>
                  <a:srgbClr val="B97A56"/>
                </a:solidFill>
              </a:rPr>
              <a:t> </a:t>
            </a:r>
            <a:r>
              <a:rPr lang="sl-SI" sz="4400" dirty="0" err="1" smtClean="0">
                <a:solidFill>
                  <a:srgbClr val="B97A56"/>
                </a:solidFill>
              </a:rPr>
              <a:t>National</a:t>
            </a:r>
            <a:r>
              <a:rPr lang="sl-SI" sz="4400" dirty="0" smtClean="0">
                <a:solidFill>
                  <a:srgbClr val="B97A56"/>
                </a:solidFill>
              </a:rPr>
              <a:t> </a:t>
            </a:r>
            <a:r>
              <a:rPr lang="sl-SI" sz="4400" dirty="0" err="1" smtClean="0">
                <a:solidFill>
                  <a:srgbClr val="B97A56"/>
                </a:solidFill>
              </a:rPr>
              <a:t>and</a:t>
            </a:r>
            <a:r>
              <a:rPr lang="sl-SI" sz="4400" dirty="0" smtClean="0">
                <a:solidFill>
                  <a:srgbClr val="B97A56"/>
                </a:solidFill>
              </a:rPr>
              <a:t> </a:t>
            </a:r>
            <a:r>
              <a:rPr lang="sl-SI" sz="4400" dirty="0" err="1" smtClean="0">
                <a:solidFill>
                  <a:srgbClr val="B97A56"/>
                </a:solidFill>
              </a:rPr>
              <a:t>University</a:t>
            </a:r>
            <a:r>
              <a:rPr lang="sl-SI" sz="4400" dirty="0" smtClean="0">
                <a:solidFill>
                  <a:srgbClr val="B97A56"/>
                </a:solidFill>
              </a:rPr>
              <a:t> </a:t>
            </a:r>
            <a:r>
              <a:rPr lang="sl-SI" sz="4400" dirty="0" err="1" smtClean="0">
                <a:solidFill>
                  <a:srgbClr val="B97A56"/>
                </a:solidFill>
              </a:rPr>
              <a:t>Library</a:t>
            </a:r>
            <a:r>
              <a:rPr lang="sl-SI" sz="4400" dirty="0" smtClean="0">
                <a:solidFill>
                  <a:srgbClr val="B97A56"/>
                </a:solidFill>
              </a:rPr>
              <a:t> in  Ljubljana </a:t>
            </a:r>
            <a:endParaRPr lang="sl-SI" sz="4400" dirty="0">
              <a:solidFill>
                <a:srgbClr val="B97A56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228601" y="3385135"/>
            <a:ext cx="5913865" cy="3108543"/>
          </a:xfrm>
          <a:prstGeom prst="rect">
            <a:avLst/>
          </a:prstGeom>
          <a:solidFill>
            <a:srgbClr val="B97A56"/>
          </a:solidFill>
        </p:spPr>
        <p:txBody>
          <a:bodyPr wrap="square" rtlCol="0">
            <a:spAutoFit/>
          </a:bodyPr>
          <a:lstStyle/>
          <a:p>
            <a:r>
              <a:rPr lang="sl-SI" sz="2800" dirty="0" err="1" smtClean="0">
                <a:solidFill>
                  <a:schemeClr val="bg1"/>
                </a:solidFill>
              </a:rPr>
              <a:t>The</a:t>
            </a:r>
            <a:r>
              <a:rPr lang="sl-SI" sz="2800" dirty="0" smtClean="0">
                <a:solidFill>
                  <a:schemeClr val="bg1"/>
                </a:solidFill>
              </a:rPr>
              <a:t> </a:t>
            </a:r>
            <a:r>
              <a:rPr lang="sl-SI" sz="2800" dirty="0" err="1" smtClean="0">
                <a:solidFill>
                  <a:schemeClr val="bg1"/>
                </a:solidFill>
              </a:rPr>
              <a:t>Library</a:t>
            </a:r>
            <a:r>
              <a:rPr lang="sl-SI" sz="2800" dirty="0" smtClean="0">
                <a:solidFill>
                  <a:schemeClr val="bg1"/>
                </a:solidFill>
              </a:rPr>
              <a:t> </a:t>
            </a:r>
            <a:r>
              <a:rPr lang="sl-SI" sz="2800" dirty="0" err="1" smtClean="0">
                <a:solidFill>
                  <a:schemeClr val="bg1"/>
                </a:solidFill>
              </a:rPr>
              <a:t>Palace</a:t>
            </a:r>
            <a:r>
              <a:rPr lang="sl-SI" sz="2800" dirty="0" smtClean="0">
                <a:solidFill>
                  <a:schemeClr val="bg1"/>
                </a:solidFill>
              </a:rPr>
              <a:t> in Ljubljana is one </a:t>
            </a:r>
            <a:r>
              <a:rPr lang="sl-SI" sz="2800" dirty="0" err="1" smtClean="0">
                <a:solidFill>
                  <a:schemeClr val="bg1"/>
                </a:solidFill>
              </a:rPr>
              <a:t>of</a:t>
            </a:r>
            <a:r>
              <a:rPr lang="sl-SI" sz="2800" dirty="0" smtClean="0">
                <a:solidFill>
                  <a:schemeClr val="bg1"/>
                </a:solidFill>
              </a:rPr>
              <a:t> </a:t>
            </a:r>
            <a:r>
              <a:rPr lang="sl-SI" sz="2800" dirty="0" err="1" smtClean="0">
                <a:solidFill>
                  <a:schemeClr val="bg1"/>
                </a:solidFill>
              </a:rPr>
              <a:t>the</a:t>
            </a:r>
            <a:r>
              <a:rPr lang="sl-SI" sz="2800" dirty="0" smtClean="0">
                <a:solidFill>
                  <a:schemeClr val="bg1"/>
                </a:solidFill>
              </a:rPr>
              <a:t> </a:t>
            </a:r>
            <a:r>
              <a:rPr lang="sl-SI" sz="2800" dirty="0" err="1" smtClean="0">
                <a:solidFill>
                  <a:schemeClr val="bg1"/>
                </a:solidFill>
              </a:rPr>
              <a:t>greatest</a:t>
            </a:r>
            <a:r>
              <a:rPr lang="sl-SI" sz="2800" dirty="0">
                <a:solidFill>
                  <a:schemeClr val="bg1"/>
                </a:solidFill>
              </a:rPr>
              <a:t> </a:t>
            </a:r>
            <a:r>
              <a:rPr lang="sl-SI" sz="2800" dirty="0" err="1" smtClean="0">
                <a:solidFill>
                  <a:schemeClr val="bg1"/>
                </a:solidFill>
              </a:rPr>
              <a:t>work</a:t>
            </a:r>
            <a:r>
              <a:rPr lang="sl-SI" sz="2800" dirty="0" smtClean="0">
                <a:solidFill>
                  <a:schemeClr val="bg1"/>
                </a:solidFill>
              </a:rPr>
              <a:t> </a:t>
            </a:r>
            <a:r>
              <a:rPr lang="sl-SI" sz="2800" dirty="0" err="1" smtClean="0">
                <a:solidFill>
                  <a:schemeClr val="bg1"/>
                </a:solidFill>
              </a:rPr>
              <a:t>of</a:t>
            </a:r>
            <a:r>
              <a:rPr lang="sl-SI" sz="2800" dirty="0" smtClean="0">
                <a:solidFill>
                  <a:schemeClr val="bg1"/>
                </a:solidFill>
              </a:rPr>
              <a:t> </a:t>
            </a:r>
            <a:r>
              <a:rPr lang="sl-SI" sz="2800" dirty="0" err="1" smtClean="0">
                <a:solidFill>
                  <a:schemeClr val="bg1"/>
                </a:solidFill>
              </a:rPr>
              <a:t>the</a:t>
            </a:r>
            <a:r>
              <a:rPr lang="sl-SI" sz="2800" dirty="0" smtClean="0">
                <a:solidFill>
                  <a:schemeClr val="bg1"/>
                </a:solidFill>
              </a:rPr>
              <a:t> </a:t>
            </a:r>
            <a:r>
              <a:rPr lang="sl-SI" sz="2800" dirty="0" err="1" smtClean="0">
                <a:solidFill>
                  <a:schemeClr val="bg1"/>
                </a:solidFill>
              </a:rPr>
              <a:t>world-famous</a:t>
            </a:r>
            <a:r>
              <a:rPr lang="sl-SI" sz="2800" dirty="0" smtClean="0">
                <a:solidFill>
                  <a:schemeClr val="bg1"/>
                </a:solidFill>
              </a:rPr>
              <a:t> </a:t>
            </a:r>
            <a:r>
              <a:rPr lang="sl-SI" sz="2800" dirty="0" err="1" smtClean="0">
                <a:solidFill>
                  <a:schemeClr val="bg1"/>
                </a:solidFill>
              </a:rPr>
              <a:t>Slovenian</a:t>
            </a:r>
            <a:r>
              <a:rPr lang="sl-SI" sz="2800" dirty="0" smtClean="0">
                <a:solidFill>
                  <a:schemeClr val="bg1"/>
                </a:solidFill>
              </a:rPr>
              <a:t> </a:t>
            </a:r>
            <a:r>
              <a:rPr lang="sl-SI" sz="2800" dirty="0" err="1" smtClean="0">
                <a:solidFill>
                  <a:schemeClr val="bg1"/>
                </a:solidFill>
              </a:rPr>
              <a:t>architect</a:t>
            </a:r>
            <a:r>
              <a:rPr lang="sl-SI" sz="2800" dirty="0" smtClean="0">
                <a:solidFill>
                  <a:schemeClr val="bg1"/>
                </a:solidFill>
              </a:rPr>
              <a:t> Jože Plečnik. </a:t>
            </a:r>
          </a:p>
          <a:p>
            <a:endParaRPr lang="sl-SI" sz="2800" dirty="0">
              <a:solidFill>
                <a:schemeClr val="bg1"/>
              </a:solidFill>
            </a:endParaRPr>
          </a:p>
          <a:p>
            <a:r>
              <a:rPr lang="sl-SI" sz="2800" dirty="0" smtClean="0">
                <a:solidFill>
                  <a:schemeClr val="bg1"/>
                </a:solidFill>
              </a:rPr>
              <a:t>A lot </a:t>
            </a:r>
            <a:r>
              <a:rPr lang="sl-SI" sz="2800" dirty="0" err="1" smtClean="0">
                <a:solidFill>
                  <a:schemeClr val="bg1"/>
                </a:solidFill>
              </a:rPr>
              <a:t>of</a:t>
            </a:r>
            <a:r>
              <a:rPr lang="sl-SI" sz="2800" dirty="0" smtClean="0">
                <a:solidFill>
                  <a:schemeClr val="bg1"/>
                </a:solidFill>
              </a:rPr>
              <a:t> </a:t>
            </a:r>
            <a:r>
              <a:rPr lang="sl-SI" sz="2800" dirty="0" err="1" smtClean="0">
                <a:solidFill>
                  <a:schemeClr val="bg1"/>
                </a:solidFill>
              </a:rPr>
              <a:t>details</a:t>
            </a:r>
            <a:r>
              <a:rPr lang="sl-SI" sz="2800" dirty="0" smtClean="0">
                <a:solidFill>
                  <a:schemeClr val="bg1"/>
                </a:solidFill>
              </a:rPr>
              <a:t> </a:t>
            </a:r>
            <a:r>
              <a:rPr lang="sl-SI" sz="2800" dirty="0" err="1" smtClean="0">
                <a:solidFill>
                  <a:schemeClr val="bg1"/>
                </a:solidFill>
              </a:rPr>
              <a:t>shows</a:t>
            </a:r>
            <a:r>
              <a:rPr lang="sl-SI" sz="2800" dirty="0" smtClean="0">
                <a:solidFill>
                  <a:schemeClr val="bg1"/>
                </a:solidFill>
              </a:rPr>
              <a:t> </a:t>
            </a:r>
            <a:r>
              <a:rPr lang="sl-SI" sz="2800" dirty="0" err="1" smtClean="0">
                <a:solidFill>
                  <a:schemeClr val="bg1"/>
                </a:solidFill>
              </a:rPr>
              <a:t>you</a:t>
            </a:r>
            <a:r>
              <a:rPr lang="sl-SI" sz="2800" dirty="0" smtClean="0">
                <a:solidFill>
                  <a:schemeClr val="bg1"/>
                </a:solidFill>
              </a:rPr>
              <a:t> </a:t>
            </a:r>
            <a:r>
              <a:rPr lang="sl-SI" sz="2800" dirty="0" err="1" smtClean="0">
                <a:solidFill>
                  <a:schemeClr val="bg1"/>
                </a:solidFill>
              </a:rPr>
              <a:t>this</a:t>
            </a:r>
            <a:r>
              <a:rPr lang="sl-SI" sz="2800" dirty="0" smtClean="0">
                <a:solidFill>
                  <a:schemeClr val="bg1"/>
                </a:solidFill>
              </a:rPr>
              <a:t> is a </a:t>
            </a:r>
            <a:r>
              <a:rPr lang="sl-SI" sz="2800" dirty="0" err="1" smtClean="0">
                <a:solidFill>
                  <a:schemeClr val="bg1"/>
                </a:solidFill>
              </a:rPr>
              <a:t>library</a:t>
            </a:r>
            <a:r>
              <a:rPr lang="sl-SI" sz="2800" dirty="0" smtClean="0">
                <a:solidFill>
                  <a:schemeClr val="bg1"/>
                </a:solidFill>
              </a:rPr>
              <a:t>. </a:t>
            </a:r>
            <a:r>
              <a:rPr lang="sl-SI" sz="2800" dirty="0" err="1" smtClean="0">
                <a:solidFill>
                  <a:schemeClr val="bg1"/>
                </a:solidFill>
              </a:rPr>
              <a:t>Even</a:t>
            </a:r>
            <a:r>
              <a:rPr lang="sl-SI" sz="2800" dirty="0" smtClean="0">
                <a:solidFill>
                  <a:schemeClr val="bg1"/>
                </a:solidFill>
              </a:rPr>
              <a:t> </a:t>
            </a:r>
            <a:r>
              <a:rPr lang="sl-SI" sz="2800" dirty="0" err="1" smtClean="0">
                <a:solidFill>
                  <a:schemeClr val="bg1"/>
                </a:solidFill>
              </a:rPr>
              <a:t>the</a:t>
            </a:r>
            <a:r>
              <a:rPr lang="sl-SI" sz="2800" dirty="0" smtClean="0">
                <a:solidFill>
                  <a:schemeClr val="bg1"/>
                </a:solidFill>
              </a:rPr>
              <a:t> </a:t>
            </a:r>
            <a:r>
              <a:rPr lang="sl-SI" sz="2800" dirty="0" err="1" smtClean="0">
                <a:solidFill>
                  <a:schemeClr val="bg1"/>
                </a:solidFill>
              </a:rPr>
              <a:t>windows</a:t>
            </a:r>
            <a:r>
              <a:rPr lang="sl-SI" sz="2800" dirty="0" smtClean="0">
                <a:solidFill>
                  <a:schemeClr val="bg1"/>
                </a:solidFill>
              </a:rPr>
              <a:t> are in a </a:t>
            </a:r>
            <a:r>
              <a:rPr lang="sl-SI" sz="2800" dirty="0" err="1" smtClean="0">
                <a:solidFill>
                  <a:schemeClr val="bg1"/>
                </a:solidFill>
              </a:rPr>
              <a:t>shape</a:t>
            </a:r>
            <a:r>
              <a:rPr lang="sl-SI" sz="2800" dirty="0" smtClean="0">
                <a:solidFill>
                  <a:schemeClr val="bg1"/>
                </a:solidFill>
              </a:rPr>
              <a:t> </a:t>
            </a:r>
            <a:r>
              <a:rPr lang="sl-SI" sz="2800" dirty="0" err="1" smtClean="0">
                <a:solidFill>
                  <a:schemeClr val="bg1"/>
                </a:solidFill>
              </a:rPr>
              <a:t>of</a:t>
            </a:r>
            <a:r>
              <a:rPr lang="sl-SI" sz="2800" dirty="0" smtClean="0">
                <a:solidFill>
                  <a:schemeClr val="bg1"/>
                </a:solidFill>
              </a:rPr>
              <a:t> </a:t>
            </a:r>
            <a:r>
              <a:rPr lang="sl-SI" sz="2800" dirty="0" err="1" smtClean="0">
                <a:solidFill>
                  <a:schemeClr val="bg1"/>
                </a:solidFill>
              </a:rPr>
              <a:t>an</a:t>
            </a:r>
            <a:r>
              <a:rPr lang="sl-SI" sz="2800" dirty="0" smtClean="0">
                <a:solidFill>
                  <a:schemeClr val="bg1"/>
                </a:solidFill>
              </a:rPr>
              <a:t> open </a:t>
            </a:r>
            <a:r>
              <a:rPr lang="sl-SI" sz="2800" dirty="0" err="1" smtClean="0">
                <a:solidFill>
                  <a:schemeClr val="bg1"/>
                </a:solidFill>
              </a:rPr>
              <a:t>book</a:t>
            </a:r>
            <a:r>
              <a:rPr lang="sl-SI" sz="2800" dirty="0" smtClean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732779"/>
            <a:ext cx="5613400" cy="301092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466" y="905877"/>
            <a:ext cx="5719334" cy="271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8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5368"/>
            <a:ext cx="12192000" cy="789701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2070417" y="1557310"/>
            <a:ext cx="805117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SPAIN - FERROL</a:t>
            </a:r>
            <a:endParaRPr lang="sl-SI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403" y="3210404"/>
            <a:ext cx="2393072" cy="35179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82" y="3779211"/>
            <a:ext cx="3348799" cy="2380289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3" y="4097816"/>
            <a:ext cx="2619375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244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5368"/>
            <a:ext cx="12192000" cy="789701"/>
          </a:xfrm>
          <a:prstGeom prst="rect">
            <a:avLst/>
          </a:prstGeom>
        </p:spPr>
      </p:pic>
      <p:sp>
        <p:nvSpPr>
          <p:cNvPr id="12" name="Pravokotnik 11"/>
          <p:cNvSpPr/>
          <p:nvPr/>
        </p:nvSpPr>
        <p:spPr>
          <a:xfrm>
            <a:off x="1492249" y="1089735"/>
            <a:ext cx="95503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sz="3800" dirty="0" err="1" smtClean="0">
                <a:solidFill>
                  <a:srgbClr val="B97A56"/>
                </a:solidFill>
              </a:rPr>
              <a:t>Architecture</a:t>
            </a:r>
            <a:r>
              <a:rPr lang="sl-SI" sz="3800" dirty="0" smtClean="0">
                <a:solidFill>
                  <a:srgbClr val="B97A56"/>
                </a:solidFill>
              </a:rPr>
              <a:t> in </a:t>
            </a:r>
            <a:r>
              <a:rPr lang="sl-SI" sz="3800" dirty="0" err="1" smtClean="0">
                <a:solidFill>
                  <a:srgbClr val="B97A56"/>
                </a:solidFill>
              </a:rPr>
              <a:t>Ferrol</a:t>
            </a:r>
            <a:r>
              <a:rPr lang="sl-SI" sz="3800" dirty="0" smtClean="0">
                <a:solidFill>
                  <a:srgbClr val="B97A56"/>
                </a:solidFill>
              </a:rPr>
              <a:t>. </a:t>
            </a:r>
            <a:r>
              <a:rPr lang="sl-SI" sz="3800" dirty="0" err="1" smtClean="0">
                <a:solidFill>
                  <a:srgbClr val="B97A56"/>
                </a:solidFill>
              </a:rPr>
              <a:t>Symbols</a:t>
            </a:r>
            <a:r>
              <a:rPr lang="sl-SI" sz="3800" dirty="0">
                <a:solidFill>
                  <a:srgbClr val="B97A56"/>
                </a:solidFill>
              </a:rPr>
              <a:t> </a:t>
            </a:r>
            <a:r>
              <a:rPr lang="sl-SI" sz="3800" dirty="0" err="1" smtClean="0">
                <a:solidFill>
                  <a:srgbClr val="B97A56"/>
                </a:solidFill>
              </a:rPr>
              <a:t>and</a:t>
            </a:r>
            <a:r>
              <a:rPr lang="sl-SI" sz="3800" dirty="0" smtClean="0">
                <a:solidFill>
                  <a:srgbClr val="B97A56"/>
                </a:solidFill>
              </a:rPr>
              <a:t> </a:t>
            </a:r>
            <a:r>
              <a:rPr lang="sl-SI" sz="3800" dirty="0" err="1" smtClean="0">
                <a:solidFill>
                  <a:srgbClr val="B97A56"/>
                </a:solidFill>
              </a:rPr>
              <a:t>heritage</a:t>
            </a:r>
            <a:r>
              <a:rPr lang="sl-SI" sz="3800" dirty="0" smtClean="0">
                <a:solidFill>
                  <a:srgbClr val="B97A56"/>
                </a:solidFill>
              </a:rPr>
              <a:t>.</a:t>
            </a:r>
            <a:endParaRPr lang="sl-SI" sz="3800" dirty="0">
              <a:solidFill>
                <a:srgbClr val="B97A56"/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576839" y="1782870"/>
            <a:ext cx="11381217" cy="1292662"/>
          </a:xfrm>
          <a:prstGeom prst="rect">
            <a:avLst/>
          </a:prstGeom>
          <a:solidFill>
            <a:srgbClr val="B97A56"/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One of the most famous architects from Ferrol is Rodolfo </a:t>
            </a:r>
            <a:r>
              <a:rPr lang="en-US" sz="2600" dirty="0" err="1" smtClean="0">
                <a:solidFill>
                  <a:schemeClr val="bg1"/>
                </a:solidFill>
              </a:rPr>
              <a:t>Ucha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Piñeiro</a:t>
            </a:r>
            <a:r>
              <a:rPr lang="en-US" sz="2600" dirty="0" smtClean="0">
                <a:solidFill>
                  <a:schemeClr val="bg1"/>
                </a:solidFill>
              </a:rPr>
              <a:t>. He designed buildings that are very similar to </a:t>
            </a:r>
            <a:r>
              <a:rPr lang="en-US" sz="2600" dirty="0" err="1" smtClean="0">
                <a:solidFill>
                  <a:schemeClr val="bg1"/>
                </a:solidFill>
              </a:rPr>
              <a:t>Gaudí´s</a:t>
            </a:r>
            <a:r>
              <a:rPr lang="en-US" sz="2600" dirty="0" smtClean="0">
                <a:solidFill>
                  <a:schemeClr val="bg1"/>
                </a:solidFill>
              </a:rPr>
              <a:t>. In Ferrol´s downtown, you can see some of them like Casa Pereira, Casa Rodríguez </a:t>
            </a:r>
            <a:r>
              <a:rPr lang="en-US" sz="2600" dirty="0" err="1" smtClean="0">
                <a:solidFill>
                  <a:schemeClr val="bg1"/>
                </a:solidFill>
              </a:rPr>
              <a:t>Trigo</a:t>
            </a:r>
            <a:r>
              <a:rPr lang="en-US" sz="2600" dirty="0" smtClean="0">
                <a:solidFill>
                  <a:schemeClr val="bg1"/>
                </a:solidFill>
              </a:rPr>
              <a:t>, and </a:t>
            </a:r>
            <a:r>
              <a:rPr lang="en-US" sz="2600" dirty="0" err="1" smtClean="0">
                <a:solidFill>
                  <a:schemeClr val="bg1"/>
                </a:solidFill>
              </a:rPr>
              <a:t>Chalé</a:t>
            </a:r>
            <a:r>
              <a:rPr lang="en-US" sz="2600" dirty="0" smtClean="0">
                <a:solidFill>
                  <a:schemeClr val="bg1"/>
                </a:solidFill>
              </a:rPr>
              <a:t> de </a:t>
            </a:r>
            <a:r>
              <a:rPr lang="en-US" sz="2600" dirty="0" err="1" smtClean="0">
                <a:solidFill>
                  <a:schemeClr val="bg1"/>
                </a:solidFill>
              </a:rPr>
              <a:t>Antón</a:t>
            </a:r>
            <a:r>
              <a:rPr lang="en-US" sz="2600" dirty="0" smtClean="0">
                <a:solidFill>
                  <a:schemeClr val="bg1"/>
                </a:solidFill>
              </a:rPr>
              <a:t>.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39" y="3386122"/>
            <a:ext cx="2560340" cy="30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avokotnik 7"/>
          <p:cNvSpPr/>
          <p:nvPr/>
        </p:nvSpPr>
        <p:spPr>
          <a:xfrm>
            <a:off x="1182689" y="6488668"/>
            <a:ext cx="1348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smtClean="0"/>
              <a:t>Casa Pereira</a:t>
            </a:r>
            <a:endParaRPr lang="sl-SI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974" y="3386122"/>
            <a:ext cx="3037110" cy="308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ravokotnik 8"/>
          <p:cNvSpPr/>
          <p:nvPr/>
        </p:nvSpPr>
        <p:spPr>
          <a:xfrm>
            <a:off x="5029394" y="6488668"/>
            <a:ext cx="2133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smtClean="0"/>
              <a:t>Casa Rodríguez Trigo</a:t>
            </a:r>
            <a:endParaRPr lang="sl-SI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879" y="3400233"/>
            <a:ext cx="2880177" cy="30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Pravokotnik 16"/>
          <p:cNvSpPr/>
          <p:nvPr/>
        </p:nvSpPr>
        <p:spPr>
          <a:xfrm>
            <a:off x="9717235" y="6472641"/>
            <a:ext cx="1601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smtClean="0"/>
              <a:t>Chalé de Antón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17730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5368"/>
            <a:ext cx="12192000" cy="789701"/>
          </a:xfrm>
          <a:prstGeom prst="rect">
            <a:avLst/>
          </a:prstGeom>
        </p:spPr>
      </p:pic>
      <p:sp>
        <p:nvSpPr>
          <p:cNvPr id="13" name="PoljeZBesedilom 12"/>
          <p:cNvSpPr txBox="1"/>
          <p:nvPr/>
        </p:nvSpPr>
        <p:spPr>
          <a:xfrm>
            <a:off x="576839" y="1066669"/>
            <a:ext cx="11381217" cy="523220"/>
          </a:xfrm>
          <a:prstGeom prst="rect">
            <a:avLst/>
          </a:prstGeom>
          <a:solidFill>
            <a:srgbClr val="B97A56"/>
          </a:solidFill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In Ferrol there are two important symbols: the town hall and Jofre theater.</a:t>
            </a:r>
          </a:p>
        </p:txBody>
      </p:sp>
      <p:sp>
        <p:nvSpPr>
          <p:cNvPr id="19" name="Pravokotnik 18"/>
          <p:cNvSpPr/>
          <p:nvPr/>
        </p:nvSpPr>
        <p:spPr>
          <a:xfrm>
            <a:off x="4234907" y="1882406"/>
            <a:ext cx="372218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sz="3800" dirty="0" err="1" smtClean="0">
                <a:solidFill>
                  <a:srgbClr val="B97A56"/>
                </a:solidFill>
              </a:rPr>
              <a:t>Ferrol‘s</a:t>
            </a:r>
            <a:r>
              <a:rPr lang="sl-SI" sz="3800" dirty="0" smtClean="0">
                <a:solidFill>
                  <a:srgbClr val="B97A56"/>
                </a:solidFill>
              </a:rPr>
              <a:t> Town Hall</a:t>
            </a:r>
            <a:endParaRPr lang="sl-SI" sz="3800" dirty="0">
              <a:solidFill>
                <a:srgbClr val="B97A56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768" y="2847380"/>
            <a:ext cx="4680520" cy="358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PoljeZBesedilom 20"/>
          <p:cNvSpPr txBox="1"/>
          <p:nvPr/>
        </p:nvSpPr>
        <p:spPr>
          <a:xfrm>
            <a:off x="576839" y="3207529"/>
            <a:ext cx="6116056" cy="2862322"/>
          </a:xfrm>
          <a:prstGeom prst="rect">
            <a:avLst/>
          </a:prstGeom>
          <a:solidFill>
            <a:srgbClr val="B97A56"/>
          </a:solidFill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chemeClr val="bg1"/>
                </a:solidFill>
              </a:rPr>
              <a:t>It was designed by the architectures Nemesio López Rodríguez and Vicente García Lastra in 1953. It is a Neoclassic building more focused on simplicity and harmony than on decorative ornaments. </a:t>
            </a:r>
          </a:p>
        </p:txBody>
      </p:sp>
    </p:spTree>
    <p:extLst>
      <p:ext uri="{BB962C8B-B14F-4D97-AF65-F5344CB8AC3E}">
        <p14:creationId xmlns:p14="http://schemas.microsoft.com/office/powerpoint/2010/main" val="287987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>
          <a:xfrm>
            <a:off x="1498269" y="1557310"/>
            <a:ext cx="919546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ESTONIA - PÄRNU</a:t>
            </a:r>
            <a:endParaRPr lang="sl-SI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903" y="3210405"/>
            <a:ext cx="2393072" cy="35179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82" y="3779211"/>
            <a:ext cx="3348799" cy="2380289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75" y="4116867"/>
            <a:ext cx="2686050" cy="170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0504"/>
            <a:ext cx="12192000" cy="78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2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5368"/>
            <a:ext cx="12192000" cy="789701"/>
          </a:xfrm>
          <a:prstGeom prst="rect">
            <a:avLst/>
          </a:prstGeom>
        </p:spPr>
      </p:pic>
      <p:sp>
        <p:nvSpPr>
          <p:cNvPr id="21" name="PoljeZBesedilom 20"/>
          <p:cNvSpPr txBox="1"/>
          <p:nvPr/>
        </p:nvSpPr>
        <p:spPr>
          <a:xfrm>
            <a:off x="5829300" y="2115329"/>
            <a:ext cx="6116056" cy="4555093"/>
          </a:xfrm>
          <a:prstGeom prst="rect">
            <a:avLst/>
          </a:prstGeom>
          <a:solidFill>
            <a:srgbClr val="B97A56"/>
          </a:solidFill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</a:rPr>
              <a:t>Jofre´s theatre is a building designed by Faustino Domínguez Coumes Gay. His inspiration were the Italian theatres. Its name comes from Joaquín Jofre y Maristany, who gave a significant quantity of money for the construction of the theatre. It was finished in 1892 and the first play performed was “El Alcalde de Zaramea” by Calderón de la Barca.</a:t>
            </a:r>
            <a:endParaRPr lang="es-ES" sz="2900" dirty="0">
              <a:solidFill>
                <a:schemeClr val="bg1"/>
              </a:solidFill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1320801" y="1171645"/>
            <a:ext cx="95503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3800" dirty="0" err="1" smtClean="0">
                <a:solidFill>
                  <a:srgbClr val="B97A56"/>
                </a:solidFill>
              </a:rPr>
              <a:t>Jofre‘s</a:t>
            </a:r>
            <a:r>
              <a:rPr lang="sl-SI" sz="3800" dirty="0" smtClean="0">
                <a:solidFill>
                  <a:srgbClr val="B97A56"/>
                </a:solidFill>
              </a:rPr>
              <a:t> </a:t>
            </a:r>
            <a:r>
              <a:rPr lang="sl-SI" sz="3800" dirty="0" err="1" smtClean="0">
                <a:solidFill>
                  <a:srgbClr val="B97A56"/>
                </a:solidFill>
              </a:rPr>
              <a:t>Theatre</a:t>
            </a:r>
            <a:endParaRPr lang="sl-SI" sz="3800" dirty="0">
              <a:solidFill>
                <a:srgbClr val="B97A56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52" y="2651750"/>
            <a:ext cx="5362748" cy="36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34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12" y="288995"/>
            <a:ext cx="10497312" cy="5828341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966" y="4142041"/>
            <a:ext cx="565785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5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outdoor, street, sign&#10;&#10;Description automatically generated">
            <a:extLst>
              <a:ext uri="{FF2B5EF4-FFF2-40B4-BE49-F238E27FC236}">
                <a16:creationId xmlns:a16="http://schemas.microsoft.com/office/drawing/2014/main" id="{ADD519C2-A64F-1991-52AC-65FBD8202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73" r="24390" b="1"/>
          <a:stretch/>
        </p:blipFill>
        <p:spPr>
          <a:xfrm rot="5400000">
            <a:off x="4994149" y="-339852"/>
            <a:ext cx="6858000" cy="753770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331250" y="1263134"/>
            <a:ext cx="39917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B97A56"/>
                </a:solidFill>
              </a:rPr>
              <a:t>Ammende</a:t>
            </a:r>
            <a:r>
              <a:rPr lang="en-US" sz="4800" dirty="0" smtClean="0">
                <a:solidFill>
                  <a:srgbClr val="B97A56"/>
                </a:solidFill>
              </a:rPr>
              <a:t> Villa</a:t>
            </a:r>
            <a:endParaRPr lang="sl-SI" sz="4800" dirty="0">
              <a:solidFill>
                <a:srgbClr val="B97A56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331250" y="2908300"/>
            <a:ext cx="3991798" cy="2785378"/>
          </a:xfrm>
          <a:prstGeom prst="rect">
            <a:avLst/>
          </a:prstGeom>
          <a:solidFill>
            <a:srgbClr val="B97A56"/>
          </a:solidFill>
        </p:spPr>
        <p:txBody>
          <a:bodyPr wrap="square" rtlCol="0">
            <a:spAutoFit/>
          </a:bodyPr>
          <a:lstStyle/>
          <a:p>
            <a:r>
              <a:rPr lang="en-GB" sz="3500" b="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Villa </a:t>
            </a:r>
            <a:r>
              <a:rPr lang="en-GB" sz="3500" b="0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Ammende</a:t>
            </a:r>
            <a:r>
              <a:rPr lang="en-GB" sz="3500" b="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one of the best examples of the early Art Nouveau style in Estonia. </a:t>
            </a:r>
            <a:endParaRPr lang="en-EE" sz="3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tree, outdoor, snow&#10;&#10;Description automatically generated">
            <a:extLst>
              <a:ext uri="{FF2B5EF4-FFF2-40B4-BE49-F238E27FC236}">
                <a16:creationId xmlns:a16="http://schemas.microsoft.com/office/drawing/2014/main" id="{C0C9D426-D055-5B95-FA37-C726B809F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9" r="26345" b="1"/>
          <a:stretch/>
        </p:blipFill>
        <p:spPr>
          <a:xfrm rot="5400000">
            <a:off x="4994148" y="-339852"/>
            <a:ext cx="6858000" cy="753770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331249" y="1268402"/>
            <a:ext cx="3991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rgbClr val="B97A56"/>
                </a:solidFill>
              </a:rPr>
              <a:t>Red Tower</a:t>
            </a:r>
            <a:endParaRPr lang="sl-SI" sz="4800" dirty="0">
              <a:solidFill>
                <a:srgbClr val="B97A56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331249" y="2578100"/>
            <a:ext cx="3991798" cy="3323987"/>
          </a:xfrm>
          <a:prstGeom prst="rect">
            <a:avLst/>
          </a:prstGeom>
          <a:solidFill>
            <a:srgbClr val="B97A56"/>
          </a:solidFill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</a:rPr>
              <a:t>The Red Tower is a part of the medieval fortress of </a:t>
            </a:r>
            <a:r>
              <a:rPr lang="en-GB" sz="3000" dirty="0" err="1">
                <a:solidFill>
                  <a:schemeClr val="bg1"/>
                </a:solidFill>
              </a:rPr>
              <a:t>Pärnu</a:t>
            </a:r>
            <a:r>
              <a:rPr lang="en-GB" sz="3000" dirty="0">
                <a:solidFill>
                  <a:schemeClr val="bg1"/>
                </a:solidFill>
              </a:rPr>
              <a:t>, a prison tower built in the South-eastern corner of the city wall in the 15th century.</a:t>
            </a:r>
            <a:endParaRPr lang="en-EE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3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F23D3FB-34A7-A429-0E0F-7A2BDE6B2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64" b="1"/>
          <a:stretch/>
        </p:blipFill>
        <p:spPr>
          <a:xfrm rot="5400000">
            <a:off x="4994148" y="-339852"/>
            <a:ext cx="6858000" cy="753770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331250" y="1064170"/>
            <a:ext cx="42819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B97A56"/>
                </a:solidFill>
              </a:rPr>
              <a:t>Seegi</a:t>
            </a:r>
            <a:r>
              <a:rPr lang="en-US" sz="4800" dirty="0" smtClean="0">
                <a:solidFill>
                  <a:srgbClr val="B97A56"/>
                </a:solidFill>
              </a:rPr>
              <a:t> Maja </a:t>
            </a:r>
            <a:endParaRPr lang="sl-SI" sz="4800" dirty="0" smtClean="0">
              <a:solidFill>
                <a:srgbClr val="B97A56"/>
              </a:solidFill>
            </a:endParaRPr>
          </a:p>
          <a:p>
            <a:r>
              <a:rPr lang="en-US" sz="4800" dirty="0" smtClean="0">
                <a:solidFill>
                  <a:srgbClr val="B97A56"/>
                </a:solidFill>
              </a:rPr>
              <a:t>(the Almshouse)</a:t>
            </a:r>
            <a:endParaRPr lang="sl-SI" sz="4800" dirty="0">
              <a:solidFill>
                <a:srgbClr val="B97A56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331250" y="2908300"/>
            <a:ext cx="3991798" cy="3785652"/>
          </a:xfrm>
          <a:prstGeom prst="rect">
            <a:avLst/>
          </a:prstGeom>
          <a:solidFill>
            <a:srgbClr val="B97A56"/>
          </a:solidFill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Seegi</a:t>
            </a:r>
            <a:r>
              <a:rPr lang="en-GB" sz="4000" dirty="0">
                <a:solidFill>
                  <a:schemeClr val="bg1"/>
                </a:solidFill>
                <a:cs typeface="Times New Roman" panose="02020603050405020304" pitchFamily="18" charset="0"/>
              </a:rPr>
              <a:t> Maja (the </a:t>
            </a:r>
            <a:r>
              <a:rPr lang="en-GB" sz="4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Almshouse</a:t>
            </a:r>
            <a:r>
              <a:rPr lang="en-GB" sz="4000" dirty="0">
                <a:solidFill>
                  <a:schemeClr val="bg1"/>
                </a:solidFill>
                <a:cs typeface="Times New Roman" panose="02020603050405020304" pitchFamily="18" charset="0"/>
              </a:rPr>
              <a:t>) is known to be the oldest building in </a:t>
            </a:r>
            <a:r>
              <a:rPr lang="en-GB" sz="4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Pärnu</a:t>
            </a:r>
            <a:r>
              <a:rPr lang="en-GB" sz="4000" dirty="0">
                <a:solidFill>
                  <a:schemeClr val="bg1"/>
                </a:solidFill>
                <a:cs typeface="Times New Roman" panose="02020603050405020304" pitchFamily="18" charset="0"/>
              </a:rPr>
              <a:t>. It was built in 1658</a:t>
            </a:r>
            <a:endParaRPr lang="en-EE" sz="4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49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group of people standing on steps&#10;&#10;Description automatically generated with low confidence">
            <a:extLst>
              <a:ext uri="{FF2B5EF4-FFF2-40B4-BE49-F238E27FC236}">
                <a16:creationId xmlns:a16="http://schemas.microsoft.com/office/drawing/2014/main" id="{B3D9D9C5-520A-BAE1-0CD7-4B5B527B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1734"/>
          <a:stretch/>
        </p:blipFill>
        <p:spPr>
          <a:xfrm>
            <a:off x="0" y="1447801"/>
            <a:ext cx="6896100" cy="54102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406400" y="789701"/>
            <a:ext cx="114528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b="0" i="0" dirty="0" smtClean="0">
                <a:solidFill>
                  <a:srgbClr val="B97A56"/>
                </a:solidFill>
                <a:effectLst/>
              </a:rPr>
              <a:t>Monument to</a:t>
            </a:r>
            <a:r>
              <a:rPr lang="sl-SI" sz="4000" b="0" i="0" dirty="0" smtClean="0">
                <a:solidFill>
                  <a:srgbClr val="B97A56"/>
                </a:solidFill>
                <a:effectLst/>
              </a:rPr>
              <a:t> </a:t>
            </a:r>
            <a:r>
              <a:rPr lang="en-US" sz="4000" b="0" i="0" dirty="0" smtClean="0">
                <a:solidFill>
                  <a:srgbClr val="B97A56"/>
                </a:solidFill>
                <a:effectLst/>
              </a:rPr>
              <a:t>declaring the independence</a:t>
            </a:r>
            <a:r>
              <a:rPr lang="sl-SI" sz="4000" b="0" i="0" dirty="0" smtClean="0">
                <a:solidFill>
                  <a:srgbClr val="B97A56"/>
                </a:solidFill>
                <a:effectLst/>
              </a:rPr>
              <a:t> </a:t>
            </a:r>
            <a:r>
              <a:rPr lang="en-US" sz="4000" b="0" i="0" dirty="0" smtClean="0">
                <a:solidFill>
                  <a:srgbClr val="B97A56"/>
                </a:solidFill>
                <a:effectLst/>
              </a:rPr>
              <a:t>of the</a:t>
            </a:r>
            <a:r>
              <a:rPr lang="sl-SI" sz="4000" b="0" i="0" dirty="0" smtClean="0">
                <a:solidFill>
                  <a:srgbClr val="B97A56"/>
                </a:solidFill>
                <a:effectLst/>
              </a:rPr>
              <a:t> </a:t>
            </a:r>
            <a:r>
              <a:rPr lang="en-US" sz="4000" b="0" i="0" dirty="0" smtClean="0">
                <a:solidFill>
                  <a:srgbClr val="B97A56"/>
                </a:solidFill>
                <a:effectLst/>
              </a:rPr>
              <a:t>Republic of Estonia</a:t>
            </a:r>
            <a:endParaRPr lang="sl-SI" sz="4000" dirty="0">
              <a:solidFill>
                <a:srgbClr val="B97A56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7867419" y="2972132"/>
            <a:ext cx="3991798" cy="3170099"/>
          </a:xfrm>
          <a:prstGeom prst="rect">
            <a:avLst/>
          </a:prstGeom>
          <a:solidFill>
            <a:srgbClr val="B97A56"/>
          </a:solidFill>
        </p:spPr>
        <p:txBody>
          <a:bodyPr wrap="square" rtlCol="0">
            <a:spAutoFit/>
          </a:bodyPr>
          <a:lstStyle/>
          <a:p>
            <a:r>
              <a:rPr lang="en-GB" sz="2500" dirty="0">
                <a:solidFill>
                  <a:schemeClr val="bg1"/>
                </a:solidFill>
              </a:rPr>
              <a:t>"Manifesto to the Peoples of Estonia" was publicly read out for the first time on February 23, 1918 from the balcony of the </a:t>
            </a:r>
            <a:r>
              <a:rPr lang="en-GB" sz="2500" dirty="0" err="1">
                <a:solidFill>
                  <a:schemeClr val="bg1"/>
                </a:solidFill>
              </a:rPr>
              <a:t>Endla</a:t>
            </a:r>
            <a:r>
              <a:rPr lang="en-GB" sz="2500" dirty="0">
                <a:solidFill>
                  <a:schemeClr val="bg1"/>
                </a:solidFill>
              </a:rPr>
              <a:t> Theatre and Society House which stood where </a:t>
            </a:r>
            <a:r>
              <a:rPr lang="en-GB" sz="2500" dirty="0" err="1">
                <a:solidFill>
                  <a:schemeClr val="bg1"/>
                </a:solidFill>
              </a:rPr>
              <a:t>Pärnu</a:t>
            </a:r>
            <a:r>
              <a:rPr lang="en-GB" sz="2500" dirty="0">
                <a:solidFill>
                  <a:schemeClr val="bg1"/>
                </a:solidFill>
              </a:rPr>
              <a:t> Hotel is today</a:t>
            </a:r>
            <a:r>
              <a:rPr lang="en-GB" sz="2500" dirty="0" smtClean="0">
                <a:solidFill>
                  <a:schemeClr val="bg1"/>
                </a:solidFill>
              </a:rPr>
              <a:t>.</a:t>
            </a:r>
            <a:endParaRPr lang="en-EE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74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30590074-2201-7A27-313E-3603D21F9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8" r="28499" b="2"/>
          <a:stretch/>
        </p:blipFill>
        <p:spPr>
          <a:xfrm rot="5400000">
            <a:off x="338328" y="-338328"/>
            <a:ext cx="6858000" cy="753465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897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8300785" y="1291053"/>
            <a:ext cx="31250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B97A56"/>
                </a:solidFill>
              </a:rPr>
              <a:t>Tallinn Gate</a:t>
            </a:r>
            <a:endParaRPr lang="sl-SI" sz="4800" dirty="0">
              <a:solidFill>
                <a:srgbClr val="B97A56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7781814" y="2623402"/>
            <a:ext cx="4163027" cy="3785652"/>
          </a:xfrm>
          <a:prstGeom prst="rect">
            <a:avLst/>
          </a:prstGeom>
          <a:solidFill>
            <a:srgbClr val="B97A56"/>
          </a:solidFill>
        </p:spPr>
        <p:txBody>
          <a:bodyPr wrap="square" rtlCol="0">
            <a:spAutoFit/>
          </a:bodyPr>
          <a:lstStyle/>
          <a:p>
            <a:r>
              <a:rPr lang="en-GB" sz="4000" b="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Tallinn gate is the only surviving 17th century gate with an embankment in the Baltic Countries.</a:t>
            </a:r>
            <a:endParaRPr lang="en-EE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71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5368"/>
            <a:ext cx="12192000" cy="789701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1649207" y="1326526"/>
            <a:ext cx="88935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GREECE - EDESSA</a:t>
            </a:r>
            <a:endParaRPr lang="sl-SI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403" y="3210404"/>
            <a:ext cx="2393072" cy="35179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82" y="3779211"/>
            <a:ext cx="3348799" cy="238028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54" y="4240780"/>
            <a:ext cx="2185294" cy="1457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16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616</Words>
  <Application>Microsoft Office PowerPoint</Application>
  <PresentationFormat>Širokozaslonsko</PresentationFormat>
  <Paragraphs>56</Paragraphs>
  <Slides>31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Pouk</dc:creator>
  <cp:lastModifiedBy>Pouk</cp:lastModifiedBy>
  <cp:revision>26</cp:revision>
  <dcterms:created xsi:type="dcterms:W3CDTF">2023-02-06T18:12:56Z</dcterms:created>
  <dcterms:modified xsi:type="dcterms:W3CDTF">2023-02-09T18:10:16Z</dcterms:modified>
</cp:coreProperties>
</file>